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291" r:id="rId6"/>
    <p:sldId id="295" r:id="rId7"/>
    <p:sldId id="299" r:id="rId8"/>
    <p:sldId id="300" r:id="rId9"/>
    <p:sldId id="301" r:id="rId10"/>
    <p:sldId id="296" r:id="rId11"/>
    <p:sldId id="298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1E5082"/>
    <a:srgbClr val="F3E0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1" d="100"/>
          <a:sy n="61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Intelligenza artificiale, social network e stigma: prospettive future sulla cura dell'obesità - Giancarlo Spennato, Università degli studi di Napoli "Federico II"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Intelligenza artificiale, social network e stigma: prospettive future sulla cura dell'obesità - Giancarlo Spennato, Università degli studi di Napoli "Federico II"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910" y="758952"/>
            <a:ext cx="5658770" cy="3227514"/>
          </a:xfrm>
        </p:spPr>
        <p:txBody>
          <a:bodyPr>
            <a:noAutofit/>
          </a:bodyPr>
          <a:lstStyle/>
          <a:p>
            <a:r>
              <a:rPr lang="it-IT" sz="4000" dirty="0"/>
              <a:t>INTELLIGENZA ARTIFICIALE, SOCIAL NETWORK E STIGMA: PROSPETTIVE FUTURE SULLA CURA DELL’OBESITÀ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910" y="4517221"/>
            <a:ext cx="6117022" cy="198689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C000"/>
                </a:solidFill>
              </a:rPr>
              <a:t>Giancarlo spennato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Università degli studi di </a:t>
            </a:r>
            <a:r>
              <a:rPr lang="it-IT" sz="2800" b="1" dirty="0" err="1">
                <a:solidFill>
                  <a:srgbClr val="FFC000"/>
                </a:solidFill>
              </a:rPr>
              <a:t>napoli</a:t>
            </a:r>
            <a:r>
              <a:rPr lang="it-IT" sz="2800" b="1" dirty="0">
                <a:solidFill>
                  <a:srgbClr val="FFC000"/>
                </a:solidFill>
              </a:rPr>
              <a:t> «Federico II»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F8C5E25-0682-4439-E089-E5DFB85D91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Immagine che contiene testo, Carattere, logo, simbolo">
            <a:extLst>
              <a:ext uri="{FF2B5EF4-FFF2-40B4-BE49-F238E27FC236}">
                <a16:creationId xmlns:a16="http://schemas.microsoft.com/office/drawing/2014/main" id="{4584D9B2-1E9A-98C7-D7A6-7BD77D99F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63" y="30698"/>
            <a:ext cx="2343807" cy="7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C4703A-BCE5-9160-2BE9-E61FBA718C43}"/>
              </a:ext>
            </a:extLst>
          </p:cNvPr>
          <p:cNvSpPr txBox="1">
            <a:spLocks/>
          </p:cNvSpPr>
          <p:nvPr/>
        </p:nvSpPr>
        <p:spPr>
          <a:xfrm>
            <a:off x="387531" y="576072"/>
            <a:ext cx="7810538" cy="8085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INTELLIGENZA ARTIFICIALE</a:t>
            </a: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19F90A73-5A9A-C4B5-031B-A5A4A78043BF}"/>
              </a:ext>
            </a:extLst>
          </p:cNvPr>
          <p:cNvSpPr txBox="1">
            <a:spLocks/>
          </p:cNvSpPr>
          <p:nvPr/>
        </p:nvSpPr>
        <p:spPr>
          <a:xfrm>
            <a:off x="387531" y="1467408"/>
            <a:ext cx="11594870" cy="48040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>
                <a:solidFill>
                  <a:srgbClr val="FFC000"/>
                </a:solidFill>
              </a:rPr>
              <a:t>«Disciplina che studia se e in che modo si possano riprodurre i </a:t>
            </a:r>
            <a:r>
              <a:rPr lang="it-IT" sz="3200" b="1" dirty="0">
                <a:solidFill>
                  <a:srgbClr val="FFC000"/>
                </a:solidFill>
              </a:rPr>
              <a:t>processi mentali </a:t>
            </a:r>
            <a:r>
              <a:rPr lang="it-IT" sz="3200" dirty="0">
                <a:solidFill>
                  <a:srgbClr val="FFC000"/>
                </a:solidFill>
              </a:rPr>
              <a:t>più complessi mediante l'uso di un computer.» (Treccani)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C000"/>
                </a:solidFill>
              </a:rPr>
              <a:t>«La capacità (o il tentativo) di un sistema artificiale (tipicamente un sistema informatico) di simulare l'intelligenza umana attraverso l'</a:t>
            </a:r>
            <a:r>
              <a:rPr lang="it-IT" sz="3200" b="1" dirty="0">
                <a:solidFill>
                  <a:srgbClr val="FFC000"/>
                </a:solidFill>
              </a:rPr>
              <a:t>ottimizzazione di funzioni matematiche</a:t>
            </a:r>
            <a:r>
              <a:rPr lang="it-IT" sz="3200" dirty="0">
                <a:solidFill>
                  <a:srgbClr val="FFC000"/>
                </a:solidFill>
              </a:rPr>
              <a:t>. In particolare, si tratta di un settore specifico della ricerca scientifica nelle scienze informatiche che studia e sviluppa programmi in grado di </a:t>
            </a:r>
            <a:r>
              <a:rPr lang="it-IT" sz="3200" b="1" dirty="0">
                <a:solidFill>
                  <a:srgbClr val="FFC000"/>
                </a:solidFill>
              </a:rPr>
              <a:t>svolgere predizioni </a:t>
            </a:r>
            <a:r>
              <a:rPr lang="it-IT" sz="3200" dirty="0">
                <a:solidFill>
                  <a:srgbClr val="FFC000"/>
                </a:solidFill>
              </a:rPr>
              <a:t>a partire da un insieme di dati non impiegato durante la fase di allenamento di questi ultimi.» (Wikipedia)</a:t>
            </a:r>
          </a:p>
          <a:p>
            <a:pPr marL="0" indent="0">
              <a:buNone/>
            </a:pP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48C3196-486A-7F81-FF5D-99B21AE29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8194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F4843F04-553E-F06D-D7DE-E1095CC8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0D62E5C-D314-ED2E-6024-1F7A631B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C4703A-BCE5-9160-2BE9-E61FBA718C43}"/>
              </a:ext>
            </a:extLst>
          </p:cNvPr>
          <p:cNvSpPr txBox="1">
            <a:spLocks/>
          </p:cNvSpPr>
          <p:nvPr/>
        </p:nvSpPr>
        <p:spPr>
          <a:xfrm>
            <a:off x="387531" y="576072"/>
            <a:ext cx="11594870" cy="8085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L’IA NEI SOCIAL NETWORK</a:t>
            </a: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19F90A73-5A9A-C4B5-031B-A5A4A78043BF}"/>
              </a:ext>
            </a:extLst>
          </p:cNvPr>
          <p:cNvSpPr txBox="1">
            <a:spLocks/>
          </p:cNvSpPr>
          <p:nvPr/>
        </p:nvSpPr>
        <p:spPr>
          <a:xfrm>
            <a:off x="387531" y="1477918"/>
            <a:ext cx="11594870" cy="480401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solidFill>
                  <a:srgbClr val="FFC000"/>
                </a:solidFill>
              </a:rPr>
              <a:t>Raccolta e analisi dei dati</a:t>
            </a:r>
          </a:p>
          <a:p>
            <a:r>
              <a:rPr lang="it-IT" sz="3600" dirty="0">
                <a:solidFill>
                  <a:srgbClr val="FFC000"/>
                </a:solidFill>
              </a:rPr>
              <a:t>Algoritmi di raccomandazione – personalizzazione e targeting</a:t>
            </a:r>
          </a:p>
          <a:p>
            <a:r>
              <a:rPr lang="it-IT" sz="3600" dirty="0">
                <a:solidFill>
                  <a:srgbClr val="FFC000"/>
                </a:solidFill>
              </a:rPr>
              <a:t>Filtraggio dei contenuti</a:t>
            </a:r>
          </a:p>
          <a:p>
            <a:r>
              <a:rPr lang="it-IT" sz="3600" dirty="0">
                <a:solidFill>
                  <a:srgbClr val="FFC000"/>
                </a:solidFill>
              </a:rPr>
              <a:t>Sostenibilità degli algoritmi</a:t>
            </a:r>
          </a:p>
          <a:p>
            <a:r>
              <a:rPr lang="it-IT" sz="3600" dirty="0">
                <a:solidFill>
                  <a:srgbClr val="E98B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 di contenuti testuali e visivi</a:t>
            </a:r>
          </a:p>
          <a:p>
            <a:endParaRPr lang="it-IT" sz="3600" dirty="0">
              <a:solidFill>
                <a:srgbClr val="FFC000"/>
              </a:solidFill>
            </a:endParaRPr>
          </a:p>
          <a:p>
            <a:endParaRPr lang="it-IT" sz="3600" dirty="0">
              <a:solidFill>
                <a:srgbClr val="FFC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E9C733C-32E3-FED9-7C86-0F948557B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8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3E89F14A-EFEE-FC72-15CE-0B2E27B4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07114D4C-ABF6-B669-29FA-0C94ECF1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</p:spTree>
    <p:extLst>
      <p:ext uri="{BB962C8B-B14F-4D97-AF65-F5344CB8AC3E}">
        <p14:creationId xmlns:p14="http://schemas.microsoft.com/office/powerpoint/2010/main" val="55153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B17BE03-9F46-5DC5-652B-E5D21938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10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50C102A6-CF6C-6E3C-493A-1A68EB70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F2DD1F60-EDB1-C37F-3993-568947E8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5C4703A-BCE5-9160-2BE9-E61FBA718C43}"/>
              </a:ext>
            </a:extLst>
          </p:cNvPr>
          <p:cNvSpPr txBox="1">
            <a:spLocks/>
          </p:cNvSpPr>
          <p:nvPr/>
        </p:nvSpPr>
        <p:spPr>
          <a:xfrm>
            <a:off x="387531" y="576072"/>
            <a:ext cx="11594870" cy="8085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L’IA NEI SOCIAL NETWORK</a:t>
            </a: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19F90A73-5A9A-C4B5-031B-A5A4A78043BF}"/>
              </a:ext>
            </a:extLst>
          </p:cNvPr>
          <p:cNvSpPr txBox="1">
            <a:spLocks/>
          </p:cNvSpPr>
          <p:nvPr/>
        </p:nvSpPr>
        <p:spPr>
          <a:xfrm>
            <a:off x="387531" y="1477918"/>
            <a:ext cx="7337572" cy="480401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Intersezione con </a:t>
            </a:r>
            <a:r>
              <a:rPr lang="it-IT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contenuti sul peso </a:t>
            </a:r>
            <a:r>
              <a:rPr lang="it-IT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3600" b="1" dirty="0">
                <a:solidFill>
                  <a:srgbClr val="FFC000"/>
                </a:solidFill>
              </a:rPr>
              <a:t>Immagine corporea </a:t>
            </a:r>
            <a:r>
              <a:rPr lang="it-IT" sz="3600" dirty="0">
                <a:solidFill>
                  <a:srgbClr val="FFC000"/>
                </a:solidFill>
              </a:rPr>
              <a:t>– </a:t>
            </a:r>
            <a:r>
              <a:rPr lang="it-IT" sz="3600" b="1" dirty="0">
                <a:solidFill>
                  <a:srgbClr val="E98B0D"/>
                </a:solidFill>
              </a:rPr>
              <a:t>STIGMA</a:t>
            </a:r>
          </a:p>
          <a:p>
            <a:r>
              <a:rPr lang="it-IT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 sulla percezione individuale, sul benessere mentale e sulle idee della società</a:t>
            </a:r>
            <a:endParaRPr lang="it-IT" sz="36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sz="3600" dirty="0">
              <a:solidFill>
                <a:srgbClr val="FFC000"/>
              </a:solidFill>
            </a:endParaRPr>
          </a:p>
        </p:txBody>
      </p:sp>
      <p:pic>
        <p:nvPicPr>
          <p:cNvPr id="4" name="Immagine 3" descr="Immagine che contiene testo, vestiti, schermata, jeans&#10;&#10;Descrizione generata automaticamente">
            <a:extLst>
              <a:ext uri="{FF2B5EF4-FFF2-40B4-BE49-F238E27FC236}">
                <a16:creationId xmlns:a16="http://schemas.microsoft.com/office/drawing/2014/main" id="{91B7FDB2-48F0-D983-F3F7-81AEF6334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6005"/>
          <a:stretch/>
        </p:blipFill>
        <p:spPr>
          <a:xfrm>
            <a:off x="7725103" y="340672"/>
            <a:ext cx="3098582" cy="61766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19653B-9391-A8FE-0313-083C44175A88}"/>
              </a:ext>
            </a:extLst>
          </p:cNvPr>
          <p:cNvSpPr txBox="1"/>
          <p:nvPr/>
        </p:nvSpPr>
        <p:spPr>
          <a:xfrm>
            <a:off x="5073864" y="6120372"/>
            <a:ext cx="265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E98B0D"/>
                </a:solidFill>
              </a:rPr>
              <a:t>Avatar di Facebook (Meta)</a:t>
            </a:r>
          </a:p>
        </p:txBody>
      </p:sp>
    </p:spTree>
    <p:extLst>
      <p:ext uri="{BB962C8B-B14F-4D97-AF65-F5344CB8AC3E}">
        <p14:creationId xmlns:p14="http://schemas.microsoft.com/office/powerpoint/2010/main" val="42445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52179EA-8BCA-4112-B75A-DBCB9D8D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12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8E2D914E-35CA-34E5-993F-BDE80C8A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62AF93AF-F0B0-8718-9987-EAB80901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  <p:pic>
        <p:nvPicPr>
          <p:cNvPr id="3" name="Immagine 2" descr="Immagine che contiene cibo, persona, pasto, Fast food&#10;&#10;Descrizione generata automaticamente">
            <a:extLst>
              <a:ext uri="{FF2B5EF4-FFF2-40B4-BE49-F238E27FC236}">
                <a16:creationId xmlns:a16="http://schemas.microsoft.com/office/drawing/2014/main" id="{4F05FCA6-C758-E055-688B-8A7AC8F09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41" y="1756541"/>
            <a:ext cx="3344917" cy="3344917"/>
          </a:xfrm>
          <a:prstGeom prst="rect">
            <a:avLst/>
          </a:prstGeom>
        </p:spPr>
      </p:pic>
      <p:pic>
        <p:nvPicPr>
          <p:cNvPr id="5" name="Immagine 4" descr="Immagine che contiene persona, cibo, vestiti, Viso umano&#10;&#10;Descrizione generata automaticamente">
            <a:extLst>
              <a:ext uri="{FF2B5EF4-FFF2-40B4-BE49-F238E27FC236}">
                <a16:creationId xmlns:a16="http://schemas.microsoft.com/office/drawing/2014/main" id="{6E343CD8-7619-D046-63C7-C35E7C822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79" y="1756541"/>
            <a:ext cx="3344917" cy="3344917"/>
          </a:xfrm>
          <a:prstGeom prst="rect">
            <a:avLst/>
          </a:prstGeom>
        </p:spPr>
      </p:pic>
      <p:pic>
        <p:nvPicPr>
          <p:cNvPr id="7" name="Immagine 6" descr="An obese person eating">
            <a:extLst>
              <a:ext uri="{FF2B5EF4-FFF2-40B4-BE49-F238E27FC236}">
                <a16:creationId xmlns:a16="http://schemas.microsoft.com/office/drawing/2014/main" id="{4EED1CCB-4D62-C417-6E34-B4948F8CBE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756541"/>
            <a:ext cx="3344917" cy="33449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781BC9-B2BE-569F-D185-6A4B394B69E2}"/>
              </a:ext>
            </a:extLst>
          </p:cNvPr>
          <p:cNvSpPr txBox="1"/>
          <p:nvPr/>
        </p:nvSpPr>
        <p:spPr>
          <a:xfrm>
            <a:off x="409903" y="5419212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E98B0D"/>
                </a:solidFill>
                <a:latin typeface="Calibri (Corpo)"/>
              </a:rPr>
              <a:t>«An obese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person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eating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74D43F-6C5E-CB5F-D796-DAF87F42E91E}"/>
              </a:ext>
            </a:extLst>
          </p:cNvPr>
          <p:cNvSpPr txBox="1"/>
          <p:nvPr/>
        </p:nvSpPr>
        <p:spPr>
          <a:xfrm>
            <a:off x="4423541" y="5419212"/>
            <a:ext cx="334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E98B0D"/>
                </a:solidFill>
                <a:latin typeface="Calibri (Corpo)"/>
              </a:rPr>
              <a:t>«An obese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person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eating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a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normal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meal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»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2A0D48-1367-7750-D631-AB149B7C0E61}"/>
              </a:ext>
            </a:extLst>
          </p:cNvPr>
          <p:cNvSpPr txBox="1"/>
          <p:nvPr/>
        </p:nvSpPr>
        <p:spPr>
          <a:xfrm>
            <a:off x="8437179" y="5419212"/>
            <a:ext cx="334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E98B0D"/>
                </a:solidFill>
                <a:latin typeface="Calibri (Corpo)"/>
              </a:rPr>
              <a:t>«An obese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person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enjoying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a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meal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with </a:t>
            </a:r>
            <a:r>
              <a:rPr lang="it-IT" i="1" dirty="0" err="1">
                <a:solidFill>
                  <a:srgbClr val="E98B0D"/>
                </a:solidFill>
                <a:latin typeface="Calibri (Corpo)"/>
              </a:rPr>
              <a:t>her</a:t>
            </a:r>
            <a:r>
              <a:rPr lang="it-IT" i="1" dirty="0">
                <a:solidFill>
                  <a:srgbClr val="E98B0D"/>
                </a:solidFill>
                <a:latin typeface="Calibri (Corpo)"/>
              </a:rPr>
              <a:t> family»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46EBAB-23B8-D6E8-C2C7-66F0EA1AED93}"/>
              </a:ext>
            </a:extLst>
          </p:cNvPr>
          <p:cNvSpPr txBox="1"/>
          <p:nvPr/>
        </p:nvSpPr>
        <p:spPr>
          <a:xfrm>
            <a:off x="409903" y="966951"/>
            <a:ext cx="365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E98B0D"/>
                </a:solidFill>
              </a:rPr>
              <a:t>https://creator.nightcafe.studio/</a:t>
            </a:r>
          </a:p>
        </p:txBody>
      </p:sp>
    </p:spTree>
    <p:extLst>
      <p:ext uri="{BB962C8B-B14F-4D97-AF65-F5344CB8AC3E}">
        <p14:creationId xmlns:p14="http://schemas.microsoft.com/office/powerpoint/2010/main" val="27129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0A81E55-8C34-163A-9886-19D3F9AD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10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EBCF3F01-43FF-A400-8D50-A992758A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7A25256B-0E71-595B-2352-88452983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  <p:pic>
        <p:nvPicPr>
          <p:cNvPr id="3" name="Immagine 2" descr="Immagine che contiene persona, muro, cibo, pasto&#10;&#10;Descrizione generata automaticamente">
            <a:extLst>
              <a:ext uri="{FF2B5EF4-FFF2-40B4-BE49-F238E27FC236}">
                <a16:creationId xmlns:a16="http://schemas.microsoft.com/office/drawing/2014/main" id="{BC98581A-0AD2-ACBE-1C53-7B1A144C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857907"/>
            <a:ext cx="5142186" cy="5142186"/>
          </a:xfrm>
          <a:prstGeom prst="rect">
            <a:avLst/>
          </a:prstGeom>
        </p:spPr>
      </p:pic>
      <p:pic>
        <p:nvPicPr>
          <p:cNvPr id="5" name="Immagine 4" descr="Immagine che contiene persona, cibo, interno, muro&#10;&#10;Descrizione generata automaticamente">
            <a:extLst>
              <a:ext uri="{FF2B5EF4-FFF2-40B4-BE49-F238E27FC236}">
                <a16:creationId xmlns:a16="http://schemas.microsoft.com/office/drawing/2014/main" id="{4B365FE8-F4F5-4721-A5B3-B985F9AE4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11" y="857907"/>
            <a:ext cx="5142186" cy="51421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F54AA0-2491-B4CF-1107-FBDCC3C2D2CB}"/>
              </a:ext>
            </a:extLst>
          </p:cNvPr>
          <p:cNvSpPr txBox="1"/>
          <p:nvPr/>
        </p:nvSpPr>
        <p:spPr>
          <a:xfrm>
            <a:off x="1784033" y="6169573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E98B0D"/>
                </a:solidFill>
              </a:rPr>
              <a:t>«An obese </a:t>
            </a:r>
            <a:r>
              <a:rPr lang="it-IT" i="1" dirty="0" err="1">
                <a:solidFill>
                  <a:srgbClr val="E98B0D"/>
                </a:solidFill>
              </a:rPr>
              <a:t>person</a:t>
            </a:r>
            <a:r>
              <a:rPr lang="it-IT" i="1" dirty="0">
                <a:solidFill>
                  <a:srgbClr val="E98B0D"/>
                </a:solidFill>
              </a:rPr>
              <a:t> </a:t>
            </a:r>
            <a:r>
              <a:rPr lang="it-IT" i="1" dirty="0" err="1">
                <a:solidFill>
                  <a:srgbClr val="E98B0D"/>
                </a:solidFill>
              </a:rPr>
              <a:t>eating</a:t>
            </a:r>
            <a:r>
              <a:rPr lang="it-IT" i="1" dirty="0">
                <a:solidFill>
                  <a:srgbClr val="E98B0D"/>
                </a:solidFill>
              </a:rPr>
              <a:t>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2617BE-C4A9-1D3F-2DC7-1C5F28225BE4}"/>
              </a:ext>
            </a:extLst>
          </p:cNvPr>
          <p:cNvSpPr txBox="1"/>
          <p:nvPr/>
        </p:nvSpPr>
        <p:spPr>
          <a:xfrm>
            <a:off x="8033758" y="6169573"/>
            <a:ext cx="26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E98B0D"/>
                </a:solidFill>
              </a:rPr>
              <a:t>«A man </a:t>
            </a:r>
            <a:r>
              <a:rPr lang="it-IT" i="1" dirty="0" err="1">
                <a:solidFill>
                  <a:srgbClr val="E98B0D"/>
                </a:solidFill>
              </a:rPr>
              <a:t>eating</a:t>
            </a:r>
            <a:r>
              <a:rPr lang="it-IT" i="1" dirty="0">
                <a:solidFill>
                  <a:srgbClr val="E98B0D"/>
                </a:solidFill>
              </a:rPr>
              <a:t> </a:t>
            </a:r>
            <a:r>
              <a:rPr lang="it-IT" i="1" dirty="0" err="1">
                <a:solidFill>
                  <a:srgbClr val="E98B0D"/>
                </a:solidFill>
              </a:rPr>
              <a:t>at</a:t>
            </a:r>
            <a:r>
              <a:rPr lang="it-IT" i="1" dirty="0">
                <a:solidFill>
                  <a:srgbClr val="E98B0D"/>
                </a:solidFill>
              </a:rPr>
              <a:t> a </a:t>
            </a:r>
            <a:r>
              <a:rPr lang="it-IT" i="1" dirty="0" err="1">
                <a:solidFill>
                  <a:srgbClr val="E98B0D"/>
                </a:solidFill>
              </a:rPr>
              <a:t>table</a:t>
            </a:r>
            <a:r>
              <a:rPr lang="it-IT" i="1" dirty="0">
                <a:solidFill>
                  <a:srgbClr val="E98B0D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85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C4703A-BCE5-9160-2BE9-E61FBA718C43}"/>
              </a:ext>
            </a:extLst>
          </p:cNvPr>
          <p:cNvSpPr txBox="1">
            <a:spLocks/>
          </p:cNvSpPr>
          <p:nvPr/>
        </p:nvSpPr>
        <p:spPr>
          <a:xfrm>
            <a:off x="387531" y="576072"/>
            <a:ext cx="11408229" cy="8085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IA, SOCIAL NETWORK E STIGMA: </a:t>
            </a:r>
          </a:p>
          <a:p>
            <a:r>
              <a:rPr lang="it-IT" sz="4400" dirty="0"/>
              <a:t>IMPLICAZIONI SULLA CURA DELL’OBESITA’</a:t>
            </a: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19F90A73-5A9A-C4B5-031B-A5A4A78043BF}"/>
              </a:ext>
            </a:extLst>
          </p:cNvPr>
          <p:cNvSpPr txBox="1">
            <a:spLocks/>
          </p:cNvSpPr>
          <p:nvPr/>
        </p:nvSpPr>
        <p:spPr>
          <a:xfrm>
            <a:off x="387531" y="2073254"/>
            <a:ext cx="11594870" cy="398070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rgbClr val="FFC000"/>
                </a:solidFill>
              </a:rPr>
              <a:t>Accesso a informazioni affidabili</a:t>
            </a:r>
          </a:p>
          <a:p>
            <a:r>
              <a:rPr lang="it-IT" sz="4000" dirty="0">
                <a:solidFill>
                  <a:srgbClr val="FFC000"/>
                </a:solidFill>
              </a:rPr>
              <a:t>Promozione stili di vita sani</a:t>
            </a:r>
          </a:p>
          <a:p>
            <a:r>
              <a:rPr lang="it-IT" sz="4000" dirty="0">
                <a:solidFill>
                  <a:srgbClr val="FFC000"/>
                </a:solidFill>
              </a:rPr>
              <a:t>Supporto sociale</a:t>
            </a:r>
          </a:p>
          <a:p>
            <a:r>
              <a:rPr lang="it-IT" sz="4000" dirty="0">
                <a:solidFill>
                  <a:srgbClr val="FFC000"/>
                </a:solidFill>
              </a:rPr>
              <a:t>Riduzione dello stigma</a:t>
            </a:r>
          </a:p>
          <a:p>
            <a:r>
              <a:rPr lang="it-IT" sz="4000" dirty="0">
                <a:solidFill>
                  <a:srgbClr val="FFC000"/>
                </a:solidFill>
              </a:rPr>
              <a:t>Personalizzazione delle cure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5E57061-981A-429B-7874-5029FB7CA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8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A8595E49-54AF-CC38-D89E-5D139E89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1BD6FD0C-0AFC-954A-5FF0-171CB5DE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</p:spTree>
    <p:extLst>
      <p:ext uri="{BB962C8B-B14F-4D97-AF65-F5344CB8AC3E}">
        <p14:creationId xmlns:p14="http://schemas.microsoft.com/office/powerpoint/2010/main" val="358531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C4703A-BCE5-9160-2BE9-E61FBA718C43}"/>
              </a:ext>
            </a:extLst>
          </p:cNvPr>
          <p:cNvSpPr txBox="1">
            <a:spLocks/>
          </p:cNvSpPr>
          <p:nvPr/>
        </p:nvSpPr>
        <p:spPr>
          <a:xfrm>
            <a:off x="387531" y="576072"/>
            <a:ext cx="7011752" cy="8085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/>
              <a:t>PROBLEMATICHE ETICHE</a:t>
            </a: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19F90A73-5A9A-C4B5-031B-A5A4A78043BF}"/>
              </a:ext>
            </a:extLst>
          </p:cNvPr>
          <p:cNvSpPr txBox="1">
            <a:spLocks/>
          </p:cNvSpPr>
          <p:nvPr/>
        </p:nvSpPr>
        <p:spPr>
          <a:xfrm>
            <a:off x="387531" y="1477918"/>
            <a:ext cx="11594870" cy="480401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solidFill>
                  <a:srgbClr val="FFC000"/>
                </a:solidFill>
              </a:rPr>
              <a:t>Privacy dei dati</a:t>
            </a:r>
          </a:p>
          <a:p>
            <a:r>
              <a:rPr lang="it-IT" sz="4000" dirty="0" err="1">
                <a:solidFill>
                  <a:srgbClr val="FFC000"/>
                </a:solidFill>
              </a:rPr>
              <a:t>Bias</a:t>
            </a:r>
            <a:r>
              <a:rPr lang="it-IT" sz="4000" dirty="0">
                <a:solidFill>
                  <a:srgbClr val="FFC000"/>
                </a:solidFill>
              </a:rPr>
              <a:t> degli algoritmi</a:t>
            </a:r>
          </a:p>
          <a:p>
            <a:r>
              <a:rPr lang="it-IT" sz="4000" dirty="0">
                <a:solidFill>
                  <a:srgbClr val="FFC000"/>
                </a:solidFill>
              </a:rPr>
              <a:t>Impatto psicologico e sociale</a:t>
            </a:r>
          </a:p>
          <a:p>
            <a:r>
              <a:rPr lang="it-IT" sz="4000" dirty="0">
                <a:solidFill>
                  <a:srgbClr val="FFC000"/>
                </a:solidFill>
              </a:rPr>
              <a:t>Equità di accesso</a:t>
            </a:r>
          </a:p>
          <a:p>
            <a:r>
              <a:rPr lang="it-IT" sz="4000" dirty="0">
                <a:solidFill>
                  <a:srgbClr val="FFC000"/>
                </a:solidFill>
              </a:rPr>
              <a:t>Autonomia e consenso informato</a:t>
            </a:r>
          </a:p>
          <a:p>
            <a:endParaRPr lang="it-IT" sz="4000" dirty="0">
              <a:solidFill>
                <a:srgbClr val="FFC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502EB6-7CD0-A939-B1EB-2AC6C556C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7"/>
          <a:stretch/>
        </p:blipFill>
        <p:spPr>
          <a:xfrm>
            <a:off x="11330152" y="5908021"/>
            <a:ext cx="861848" cy="879524"/>
          </a:xfrm>
          <a:prstGeom prst="rect">
            <a:avLst/>
          </a:prstGeom>
        </p:spPr>
      </p:pic>
      <p:pic>
        <p:nvPicPr>
          <p:cNvPr id="8" name="Picture 2" descr="SICOB... - SICOB - Società Italiana di Chirurgia dell'Obesità">
            <a:extLst>
              <a:ext uri="{FF2B5EF4-FFF2-40B4-BE49-F238E27FC236}">
                <a16:creationId xmlns:a16="http://schemas.microsoft.com/office/drawing/2014/main" id="{ED5D21A0-5E4A-F9F7-8D1D-987C1AE6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344" y="5908021"/>
            <a:ext cx="879524" cy="8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5AD504B4-1328-E251-B7E1-C8ED1109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2192000" cy="287961"/>
          </a:xfrm>
          <a:ln w="3175">
            <a:solidFill>
              <a:srgbClr val="E98B0D"/>
            </a:solidFill>
          </a:ln>
        </p:spPr>
        <p:txBody>
          <a:bodyPr/>
          <a:lstStyle/>
          <a:p>
            <a:r>
              <a:rPr lang="it-IT" sz="1500" i="1" cap="none" dirty="0">
                <a:solidFill>
                  <a:srgbClr val="E98B0D"/>
                </a:solidFill>
              </a:rPr>
              <a:t>Intelligenza artificiale, social network e stigma: prospettive future sulla cura dell'obesità - Giancarlo Spennato, Università degli studi di Napoli «Federico II"</a:t>
            </a:r>
          </a:p>
        </p:txBody>
      </p:sp>
    </p:spTree>
    <p:extLst>
      <p:ext uri="{BB962C8B-B14F-4D97-AF65-F5344CB8AC3E}">
        <p14:creationId xmlns:p14="http://schemas.microsoft.com/office/powerpoint/2010/main" val="106416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218</TotalTime>
  <Words>468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Calibri</vt:lpstr>
      <vt:lpstr>Calibri (Corpo)</vt:lpstr>
      <vt:lpstr>Wingdings</vt:lpstr>
      <vt:lpstr>RetrospectVTI</vt:lpstr>
      <vt:lpstr>INTELLIGENZA ARTIFICIALE, SOCIAL NETWORK E STIGMA: PROSPETTIVE FUTURE SULLA CURA DELL’OBESITÀ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GIANCARLO SPENNATO</cp:lastModifiedBy>
  <cp:revision>12</cp:revision>
  <dcterms:created xsi:type="dcterms:W3CDTF">2022-02-27T17:36:31Z</dcterms:created>
  <dcterms:modified xsi:type="dcterms:W3CDTF">2024-05-09T12:15:03Z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